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257" r:id="rId3"/>
    <p:sldId id="380" r:id="rId5"/>
    <p:sldId id="384" r:id="rId6"/>
    <p:sldId id="401" r:id="rId7"/>
    <p:sldId id="382" r:id="rId8"/>
    <p:sldId id="385" r:id="rId9"/>
    <p:sldId id="388" r:id="rId10"/>
    <p:sldId id="444" r:id="rId11"/>
    <p:sldId id="389" r:id="rId12"/>
    <p:sldId id="390" r:id="rId13"/>
    <p:sldId id="391" r:id="rId14"/>
    <p:sldId id="392" r:id="rId15"/>
    <p:sldId id="445" r:id="rId16"/>
    <p:sldId id="447" r:id="rId17"/>
    <p:sldId id="368" r:id="rId18"/>
    <p:sldId id="446" r:id="rId19"/>
    <p:sldId id="394" r:id="rId20"/>
    <p:sldId id="358" r:id="rId21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061D"/>
    <a:srgbClr val="98C33B"/>
    <a:srgbClr val="FF0066"/>
    <a:srgbClr val="FA7857"/>
    <a:srgbClr val="314D1F"/>
    <a:srgbClr val="0000FF"/>
    <a:srgbClr val="00FF99"/>
    <a:srgbClr val="FFFFFF"/>
    <a:srgbClr val="FEFEFE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5" d="100"/>
          <a:sy n="95" d="100"/>
        </p:scale>
        <p:origin x="846" y="84"/>
      </p:cViewPr>
      <p:guideLst>
        <p:guide orient="horz" pos="1560"/>
        <p:guide pos="28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0BA732-856E-48F8-944D-419CF34A7D7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0C8B46B-B927-4B1C-A6BD-C5CB319C344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3F2EB3-860B-4949-9D6F-B75DAE8575B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C776CC-40C6-448D-86F5-253D061ECAA2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9460" name="页眉占位符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eaLnBrk="1" hangingPunct="1"/>
            <a:endParaRPr lang="zh-CN" altLang="en-US" sz="1200" dirty="0"/>
          </a:p>
        </p:txBody>
      </p:sp>
      <p:sp>
        <p:nvSpPr>
          <p:cNvPr id="19461" name="页脚占位符 4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eaLnBrk="1" hangingPunct="1"/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9.png"/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tags" Target="../tags/tag2.xml"/><Relationship Id="rId2" Type="http://schemas.openxmlformats.org/officeDocument/2006/relationships/image" Target="../media/image13.pn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630738" y="1589088"/>
            <a:ext cx="641350" cy="639763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3" name="标题 1"/>
          <p:cNvSpPr txBox="1"/>
          <p:nvPr/>
        </p:nvSpPr>
        <p:spPr>
          <a:xfrm>
            <a:off x="1610995" y="1786255"/>
            <a:ext cx="5177790" cy="792480"/>
          </a:xfrm>
          <a:prstGeom prst="rect">
            <a:avLst/>
          </a:prstGeom>
          <a:noFill/>
          <a:ln w="12700">
            <a:noFill/>
          </a:ln>
        </p:spPr>
        <p:txBody>
          <a:bodyPr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5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 马 过 河</a:t>
            </a:r>
            <a:endParaRPr lang="zh-CN" altLang="en-US" sz="5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9865" y="257810"/>
            <a:ext cx="5128327" cy="641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人民教育出版社二年级下册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1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27313" y="411163"/>
            <a:ext cx="4826000" cy="2455862"/>
            <a:chOff x="5364088" y="232612"/>
            <a:chExt cx="4825454" cy="2454514"/>
          </a:xfrm>
        </p:grpSpPr>
        <p:sp>
          <p:nvSpPr>
            <p:cNvPr id="3" name="圆角矩形标注 2"/>
            <p:cNvSpPr/>
            <p:nvPr/>
          </p:nvSpPr>
          <p:spPr>
            <a:xfrm>
              <a:off x="5364088" y="235785"/>
              <a:ext cx="4825454" cy="2372009"/>
            </a:xfrm>
            <a:prstGeom prst="wedgeRoundRectCallout">
              <a:avLst>
                <a:gd name="adj1" fmla="val -38312"/>
                <a:gd name="adj2" fmla="val 60774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760" name="TextBox 3"/>
            <p:cNvSpPr txBox="1"/>
            <p:nvPr/>
          </p:nvSpPr>
          <p:spPr>
            <a:xfrm>
              <a:off x="5499933" y="232612"/>
              <a:ext cx="4689609" cy="245451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孩子，光听别人说，自己不动脑筋，不去试试，是不行的。河水是深是浅，你去试一试就知道了。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1747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5" y="2211388"/>
            <a:ext cx="2655888" cy="2719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9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325" y="2932113"/>
            <a:ext cx="1474788" cy="2114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19"/>
          <p:cNvSpPr txBox="1"/>
          <p:nvPr/>
        </p:nvSpPr>
        <p:spPr>
          <a:xfrm>
            <a:off x="4424363" y="-547687"/>
            <a:ext cx="1184275" cy="307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" name="文本框 35"/>
          <p:cNvSpPr txBox="1"/>
          <p:nvPr/>
        </p:nvSpPr>
        <p:spPr>
          <a:xfrm>
            <a:off x="-2243137" y="3013075"/>
            <a:ext cx="403225" cy="30777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31752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6300" y="2843213"/>
            <a:ext cx="401638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3" name="文本框 51"/>
          <p:cNvSpPr txBox="1"/>
          <p:nvPr/>
        </p:nvSpPr>
        <p:spPr>
          <a:xfrm rot="-1160763">
            <a:off x="1891957" y="-468813"/>
            <a:ext cx="202299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" name="文本框 50"/>
          <p:cNvSpPr txBox="1">
            <a:spLocks noChangeArrowheads="1"/>
          </p:cNvSpPr>
          <p:nvPr/>
        </p:nvSpPr>
        <p:spPr bwMode="auto">
          <a:xfrm rot="1480325">
            <a:off x="6495707" y="-449763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46"/>
          <p:cNvSpPr txBox="1">
            <a:spLocks noChangeArrowheads="1"/>
          </p:cNvSpPr>
          <p:nvPr/>
        </p:nvSpPr>
        <p:spPr bwMode="auto">
          <a:xfrm rot="21429897">
            <a:off x="-2084730" y="1728287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756" name="文本框 32"/>
          <p:cNvSpPr txBox="1"/>
          <p:nvPr/>
        </p:nvSpPr>
        <p:spPr>
          <a:xfrm rot="-880739">
            <a:off x="-2143468" y="5522412"/>
            <a:ext cx="202299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5" name="文本框 47"/>
          <p:cNvSpPr txBox="1">
            <a:spLocks noChangeArrowheads="1"/>
          </p:cNvSpPr>
          <p:nvPr/>
        </p:nvSpPr>
        <p:spPr bwMode="auto">
          <a:xfrm rot="18143362">
            <a:off x="11141526" y="5234280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45"/>
          <p:cNvSpPr txBox="1">
            <a:spLocks noChangeArrowheads="1"/>
          </p:cNvSpPr>
          <p:nvPr/>
        </p:nvSpPr>
        <p:spPr bwMode="auto">
          <a:xfrm rot="17097278">
            <a:off x="11082788" y="2138655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74423" y="842963"/>
            <a:ext cx="2376487" cy="1109535"/>
            <a:chOff x="5364088" y="235242"/>
            <a:chExt cx="2375837" cy="1108861"/>
          </a:xfrm>
        </p:grpSpPr>
        <p:sp>
          <p:nvSpPr>
            <p:cNvPr id="3" name="圆角矩形标注 2"/>
            <p:cNvSpPr/>
            <p:nvPr/>
          </p:nvSpPr>
          <p:spPr>
            <a:xfrm>
              <a:off x="5364088" y="235242"/>
              <a:ext cx="2375837" cy="1036007"/>
            </a:xfrm>
            <a:prstGeom prst="wedgeRoundRectCallout">
              <a:avLst>
                <a:gd name="adj1" fmla="val -1919"/>
                <a:gd name="adj2" fmla="val 88632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801" name="TextBox 3"/>
            <p:cNvSpPr txBox="1"/>
            <p:nvPr/>
          </p:nvSpPr>
          <p:spPr>
            <a:xfrm>
              <a:off x="5436096" y="235242"/>
              <a:ext cx="2303829" cy="11088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怎么？你不要命啦！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080385" y="1354138"/>
            <a:ext cx="2468563" cy="665162"/>
            <a:chOff x="5736743" y="1073706"/>
            <a:chExt cx="2468354" cy="663383"/>
          </a:xfrm>
        </p:grpSpPr>
        <p:sp>
          <p:nvSpPr>
            <p:cNvPr id="6" name="圆角矩形标注 5"/>
            <p:cNvSpPr/>
            <p:nvPr/>
          </p:nvSpPr>
          <p:spPr>
            <a:xfrm>
              <a:off x="5736743" y="1073706"/>
              <a:ext cx="2468354" cy="663383"/>
            </a:xfrm>
            <a:prstGeom prst="wedgeRoundRectCallout">
              <a:avLst>
                <a:gd name="adj1" fmla="val -5227"/>
                <a:gd name="adj2" fmla="val 96813"/>
                <a:gd name="adj3" fmla="val 1666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799" name="TextBox 6"/>
            <p:cNvSpPr txBox="1"/>
            <p:nvPr/>
          </p:nvSpPr>
          <p:spPr>
            <a:xfrm>
              <a:off x="5771983" y="1088744"/>
              <a:ext cx="2396785" cy="566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让我试试吧！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379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55765" y="1953260"/>
            <a:ext cx="1285240" cy="1257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7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378835" y="2407920"/>
            <a:ext cx="1870710" cy="16833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224 0.090167 C 0.079890 0.111124 0.113625 0.174559 0.140410 0.194767 C 0.167196 0.214977 0.181173 0.184850 0.200072 0.191213 C 0.218969 0.197574 0.222483 0.211608 0.234977 0.226204 C 0.247473 0.240800 0.251845 0.252027 0.262622 0.264564 C 0.273398 0.277100 0.277146 0.281217 0.288783 0.288889 C 0.300418 0.296562 0.310335 0.296374 0.320800 0.302737 C 0.331263 0.309098 0.326344 0.312654 0.341181 0.320326 C 0.356018 0.327998 0.378431 0.335483 0.394986 0.341097 C 0.411541 0.346710 0.417398 0.349517 0.424114 0.348207 C 0.430829 0.346898 0.428174 0.337167 0.428487 0.334173 " pathEditMode="relative" rAng="0" ptsTypes="">
                                      <p:cBhvr>
                                        <p:cTn id="16" dur="2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0" y="1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9"/>
          <p:cNvSpPr txBox="1"/>
          <p:nvPr/>
        </p:nvSpPr>
        <p:spPr>
          <a:xfrm>
            <a:off x="4424363" y="-547687"/>
            <a:ext cx="1184275" cy="307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文本框 35"/>
          <p:cNvSpPr txBox="1"/>
          <p:nvPr/>
        </p:nvSpPr>
        <p:spPr>
          <a:xfrm>
            <a:off x="-2243137" y="3013075"/>
            <a:ext cx="403225" cy="30777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34825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6300" y="2843213"/>
            <a:ext cx="401638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6" name="文本框 51"/>
          <p:cNvSpPr txBox="1"/>
          <p:nvPr/>
        </p:nvSpPr>
        <p:spPr>
          <a:xfrm rot="-1160763">
            <a:off x="1891957" y="-468813"/>
            <a:ext cx="202299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5" name="文本框 50"/>
          <p:cNvSpPr txBox="1">
            <a:spLocks noChangeArrowheads="1"/>
          </p:cNvSpPr>
          <p:nvPr/>
        </p:nvSpPr>
        <p:spPr bwMode="auto">
          <a:xfrm rot="1480325">
            <a:off x="6495707" y="-449763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46"/>
          <p:cNvSpPr txBox="1">
            <a:spLocks noChangeArrowheads="1"/>
          </p:cNvSpPr>
          <p:nvPr/>
        </p:nvSpPr>
        <p:spPr bwMode="auto">
          <a:xfrm rot="21429897">
            <a:off x="-2084730" y="1728287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9" name="文本框 32"/>
          <p:cNvSpPr txBox="1"/>
          <p:nvPr/>
        </p:nvSpPr>
        <p:spPr>
          <a:xfrm rot="-880739">
            <a:off x="-2143468" y="5522412"/>
            <a:ext cx="202299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8" name="文本框 47"/>
          <p:cNvSpPr txBox="1">
            <a:spLocks noChangeArrowheads="1"/>
          </p:cNvSpPr>
          <p:nvPr/>
        </p:nvSpPr>
        <p:spPr bwMode="auto">
          <a:xfrm rot="18143362">
            <a:off x="11141526" y="5234280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框 45"/>
          <p:cNvSpPr txBox="1">
            <a:spLocks noChangeArrowheads="1"/>
          </p:cNvSpPr>
          <p:nvPr/>
        </p:nvSpPr>
        <p:spPr bwMode="auto">
          <a:xfrm rot="17097278">
            <a:off x="11082788" y="2138655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1315" y="1957070"/>
            <a:ext cx="7214870" cy="15792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F8061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原来河水既不像老牛说的那样浅，也不像松鼠说的那样深。</a:t>
            </a:r>
            <a:endParaRPr lang="zh-CN" altLang="en-US" sz="4000" b="1" dirty="0">
              <a:solidFill>
                <a:srgbClr val="F8061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3665" y="206375"/>
            <a:ext cx="8862695" cy="1922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3200" b="1">
                <a:solidFill>
                  <a:srgbClr val="F8061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想一想：</a:t>
            </a:r>
            <a:endParaRPr lang="zh-CN" altLang="en-US" sz="3200" b="1">
              <a:solidFill>
                <a:srgbClr val="F8061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3200" b="1">
                <a:solidFill>
                  <a:srgbClr val="F8061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为什么同一条河，老牛、松鼠、小马他们说 的都不一样呢？他们谁说得对？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4035" y="2531745"/>
            <a:ext cx="7472680" cy="1521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00" b="1">
                <a:latin typeface="楷体" panose="02010609060101010101" pitchFamily="49" charset="-122"/>
                <a:ea typeface="楷体" panose="02010609060101010101" pitchFamily="49" charset="-122"/>
              </a:rPr>
              <a:t>因为小马既不像（老牛那样高大），也不像（ 松鼠那样矮小 ），所以它觉得河水既不像（老牛说的那样浅），也不像（松鼠说的那样深）。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0065" y="880745"/>
            <a:ext cx="7690485" cy="32905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看来，同一件事情，用不同的标准去衡量，得出的结论也不同，因此，我们在生活和学习中遇到问题时，只有自己多动脑筋，多想办法，不要只听信他人，自己要勇于实践。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9501"/>
            <a:ext cx="2160240" cy="710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lnSpc>
                <a:spcPct val="130000"/>
              </a:lnSpc>
              <a:buClrTx/>
              <a:buSzTx/>
              <a:buFontTx/>
              <a:defRPr/>
            </a:pPr>
            <a:r>
              <a:rPr kumimoji="0" lang="zh-CN" altLang="en-US" sz="3600" b="1" kern="1200" cap="all" spc="0" normalizeH="0" baseline="0" noProof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CC33"/>
                </a:solidFill>
                <a:effectLst>
                  <a:reflection blurRad="12700" stA="28000" endPos="45000" dist="1000" dir="5400000" sy="-100000" algn="bl" rotWithShape="0"/>
                </a:effectLst>
                <a:latin typeface="+mn-ea"/>
                <a:ea typeface="+mn-ea"/>
                <a:cs typeface="+mn-cs"/>
              </a:rPr>
              <a:t>随堂练习</a:t>
            </a:r>
            <a:endParaRPr kumimoji="0" lang="zh-CN" altLang="en-US" sz="3600" b="1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3CC33"/>
              </a:solidFill>
              <a:effectLst>
                <a:reflection blurRad="12700" stA="28000" endPos="45000" dist="1000" dir="5400000" sy="-100000" algn="bl" rotWithShape="0"/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40963" name="文本框 14"/>
          <p:cNvSpPr txBox="1"/>
          <p:nvPr/>
        </p:nvSpPr>
        <p:spPr>
          <a:xfrm>
            <a:off x="684213" y="1203325"/>
            <a:ext cx="6351587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sym typeface="等线" panose="02010600030101010101" pitchFamily="2" charset="-122"/>
              </a:rPr>
              <a:t>一、看拼音写词语。</a:t>
            </a:r>
            <a:endParaRPr lang="zh-CN" altLang="en-US" sz="3200" b="1" dirty="0">
              <a:solidFill>
                <a:schemeClr val="bg1"/>
              </a:solidFill>
              <a:latin typeface="宋体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87450" y="1779588"/>
            <a:ext cx="7705725" cy="283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yuàn yì     yīnɡ ɡāi      lì kè</a:t>
            </a:r>
            <a:endParaRPr kumimoji="1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     ）    （     ）   （     ）</a:t>
            </a:r>
            <a:endParaRPr kumimoji="1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1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tū rán      diào xià    shēnɡ mìnɡ</a:t>
            </a:r>
            <a:endParaRPr kumimoji="1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     ）    （     ）   （     ）    </a:t>
            </a:r>
            <a:endParaRPr kumimoji="1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4306888" y="2341563"/>
            <a:ext cx="111125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应该</a:t>
            </a:r>
            <a:endParaRPr lang="zh-CN" altLang="en-US" sz="36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6"/>
          <p:cNvSpPr txBox="1"/>
          <p:nvPr/>
        </p:nvSpPr>
        <p:spPr>
          <a:xfrm>
            <a:off x="6765925" y="2352675"/>
            <a:ext cx="11112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立刻</a:t>
            </a:r>
            <a:endParaRPr lang="zh-CN" altLang="en-US" sz="36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6"/>
          <p:cNvSpPr txBox="1"/>
          <p:nvPr/>
        </p:nvSpPr>
        <p:spPr>
          <a:xfrm>
            <a:off x="1619250" y="2341563"/>
            <a:ext cx="111125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愿意</a:t>
            </a:r>
            <a:endParaRPr lang="zh-CN" altLang="en-US" sz="36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6"/>
          <p:cNvSpPr txBox="1"/>
          <p:nvPr/>
        </p:nvSpPr>
        <p:spPr>
          <a:xfrm>
            <a:off x="4306888" y="3697288"/>
            <a:ext cx="111125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掉下</a:t>
            </a:r>
            <a:endParaRPr lang="zh-CN" altLang="en-US" sz="36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6"/>
          <p:cNvSpPr txBox="1"/>
          <p:nvPr/>
        </p:nvSpPr>
        <p:spPr>
          <a:xfrm>
            <a:off x="6765925" y="3708400"/>
            <a:ext cx="111125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生命</a:t>
            </a:r>
            <a:endParaRPr lang="zh-CN" altLang="en-US" sz="36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 Box 6"/>
          <p:cNvSpPr txBox="1"/>
          <p:nvPr/>
        </p:nvSpPr>
        <p:spPr>
          <a:xfrm>
            <a:off x="1619250" y="3697288"/>
            <a:ext cx="111125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突然</a:t>
            </a:r>
            <a:endParaRPr lang="zh-CN" altLang="en-US" sz="36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9"/>
          <p:cNvSpPr txBox="1"/>
          <p:nvPr/>
        </p:nvSpPr>
        <p:spPr>
          <a:xfrm>
            <a:off x="4424363" y="-547687"/>
            <a:ext cx="1184275" cy="307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4" name="文本框 35"/>
          <p:cNvSpPr txBox="1"/>
          <p:nvPr/>
        </p:nvSpPr>
        <p:spPr>
          <a:xfrm>
            <a:off x="-2243137" y="3013075"/>
            <a:ext cx="403225" cy="30777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40973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036300" y="2843213"/>
            <a:ext cx="401638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74" name="文本框 51"/>
          <p:cNvSpPr txBox="1"/>
          <p:nvPr/>
        </p:nvSpPr>
        <p:spPr>
          <a:xfrm rot="-1160763">
            <a:off x="1891957" y="-468813"/>
            <a:ext cx="202299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7" name="文本框 50"/>
          <p:cNvSpPr txBox="1">
            <a:spLocks noChangeArrowheads="1"/>
          </p:cNvSpPr>
          <p:nvPr/>
        </p:nvSpPr>
        <p:spPr bwMode="auto">
          <a:xfrm rot="1480325">
            <a:off x="6495707" y="-449763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46"/>
          <p:cNvSpPr txBox="1">
            <a:spLocks noChangeArrowheads="1"/>
          </p:cNvSpPr>
          <p:nvPr/>
        </p:nvSpPr>
        <p:spPr bwMode="auto">
          <a:xfrm rot="21429897">
            <a:off x="-2084730" y="1728287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77" name="文本框 32"/>
          <p:cNvSpPr txBox="1"/>
          <p:nvPr/>
        </p:nvSpPr>
        <p:spPr>
          <a:xfrm rot="-880739">
            <a:off x="-2143468" y="5522412"/>
            <a:ext cx="202299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0" name="文本框 47"/>
          <p:cNvSpPr txBox="1">
            <a:spLocks noChangeArrowheads="1"/>
          </p:cNvSpPr>
          <p:nvPr/>
        </p:nvSpPr>
        <p:spPr bwMode="auto">
          <a:xfrm rot="18143362">
            <a:off x="11141526" y="5234280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文本框 45"/>
          <p:cNvSpPr txBox="1">
            <a:spLocks noChangeArrowheads="1"/>
          </p:cNvSpPr>
          <p:nvPr/>
        </p:nvSpPr>
        <p:spPr bwMode="auto">
          <a:xfrm rot="17097278">
            <a:off x="11082788" y="2138655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组合 5"/>
          <p:cNvGrpSpPr/>
          <p:nvPr/>
        </p:nvGrpSpPr>
        <p:grpSpPr>
          <a:xfrm>
            <a:off x="1227138" y="1716088"/>
            <a:ext cx="3560762" cy="1349600"/>
            <a:chOff x="1587471" y="1788100"/>
            <a:chExt cx="3560593" cy="1348970"/>
          </a:xfrm>
        </p:grpSpPr>
        <p:sp>
          <p:nvSpPr>
            <p:cNvPr id="47129" name="Text Box 3"/>
            <p:cNvSpPr txBox="1"/>
            <p:nvPr/>
          </p:nvSpPr>
          <p:spPr>
            <a:xfrm>
              <a:off x="1587471" y="2241216"/>
              <a:ext cx="1184329" cy="60449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淹没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130" name="Text Box 3"/>
            <p:cNvSpPr txBox="1"/>
            <p:nvPr/>
          </p:nvSpPr>
          <p:spPr>
            <a:xfrm>
              <a:off x="2771800" y="1788100"/>
              <a:ext cx="2376264" cy="13489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en-US" altLang="zh-CN" sz="3200" b="1">
                  <a:latin typeface="宋体" panose="02010600030101010101" pitchFamily="2" charset="-122"/>
                </a:rPr>
                <a:t>méi</a:t>
              </a:r>
              <a:r>
                <a:rPr lang="zh-CN" altLang="en-US" sz="3200" b="1">
                  <a:latin typeface="宋体" panose="02010600030101010101" pitchFamily="2" charset="-122"/>
                </a:rPr>
                <a:t>（    ）</a:t>
              </a:r>
              <a:endParaRPr lang="zh-CN" altLang="en-US" sz="3200" b="1">
                <a:latin typeface="宋体" panose="02010600030101010101" pitchFamily="2" charset="-122"/>
              </a:endParaRPr>
            </a:p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en-US" altLang="zh-CN" sz="3200" b="1">
                  <a:latin typeface="宋体" panose="02010600030101010101" pitchFamily="2" charset="-122"/>
                </a:rPr>
                <a:t>mò</a:t>
              </a:r>
              <a:r>
                <a:rPr lang="zh-CN" altLang="en-US" sz="3200" b="1">
                  <a:latin typeface="宋体" panose="02010600030101010101" pitchFamily="2" charset="-122"/>
                </a:rPr>
                <a:t>（    ）</a:t>
              </a:r>
              <a:endParaRPr lang="en-US" altLang="zh-CN" sz="3200" b="1" dirty="0">
                <a:latin typeface="宋体" panose="02010600030101010101" pitchFamily="2" charset="-122"/>
              </a:endParaRPr>
            </a:p>
          </p:txBody>
        </p:sp>
        <p:sp>
          <p:nvSpPr>
            <p:cNvPr id="5" name="左大括号 4"/>
            <p:cNvSpPr/>
            <p:nvPr/>
          </p:nvSpPr>
          <p:spPr>
            <a:xfrm>
              <a:off x="2555800" y="2129253"/>
              <a:ext cx="215890" cy="864784"/>
            </a:xfrm>
            <a:prstGeom prst="leftBrace">
              <a:avLst>
                <a:gd name="adj1" fmla="val 2412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 w="28575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7107" name="TextBox 1"/>
          <p:cNvSpPr txBox="1"/>
          <p:nvPr/>
        </p:nvSpPr>
        <p:spPr>
          <a:xfrm>
            <a:off x="323850" y="365125"/>
            <a:ext cx="2160588" cy="709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chemeClr val="bg1"/>
                </a:solidFill>
                <a:latin typeface="宋体" panose="02010600030101010101" pitchFamily="2" charset="-122"/>
              </a:rPr>
              <a:t>随堂练习</a:t>
            </a:r>
            <a:endParaRPr lang="zh-CN" altLang="en-US" sz="36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47108" name="文本框 14"/>
          <p:cNvSpPr txBox="1"/>
          <p:nvPr/>
        </p:nvSpPr>
        <p:spPr>
          <a:xfrm>
            <a:off x="323850" y="1131888"/>
            <a:ext cx="75596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latin typeface="宋体" panose="02010600030101010101" pitchFamily="2" charset="-122"/>
                <a:sym typeface="等线" panose="02010600030101010101" pitchFamily="2" charset="-122"/>
              </a:rPr>
              <a:t>一、选择加点字的正确读音，打“√”。</a:t>
            </a:r>
            <a:endParaRPr lang="zh-CN" altLang="en-US" sz="3200" b="1" dirty="0">
              <a:latin typeface="宋体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776413" y="2163763"/>
            <a:ext cx="320675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.</a:t>
            </a:r>
            <a:endParaRPr kumimoji="1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pSp>
        <p:nvGrpSpPr>
          <p:cNvPr id="47110" name="组合 15"/>
          <p:cNvGrpSpPr/>
          <p:nvPr/>
        </p:nvGrpSpPr>
        <p:grpSpPr>
          <a:xfrm>
            <a:off x="4930775" y="1716088"/>
            <a:ext cx="3560763" cy="1349600"/>
            <a:chOff x="1587471" y="1788100"/>
            <a:chExt cx="3560593" cy="1348970"/>
          </a:xfrm>
        </p:grpSpPr>
        <p:sp>
          <p:nvSpPr>
            <p:cNvPr id="47126" name="Text Box 3"/>
            <p:cNvSpPr txBox="1"/>
            <p:nvPr/>
          </p:nvSpPr>
          <p:spPr>
            <a:xfrm>
              <a:off x="1587471" y="2234777"/>
              <a:ext cx="1184329" cy="60478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为难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127" name="Text Box 3"/>
            <p:cNvSpPr txBox="1"/>
            <p:nvPr/>
          </p:nvSpPr>
          <p:spPr>
            <a:xfrm>
              <a:off x="2771800" y="1788100"/>
              <a:ext cx="2376264" cy="13489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en-US" altLang="zh-CN" sz="3200" b="1">
                  <a:latin typeface="宋体" panose="02010600030101010101" pitchFamily="2" charset="-122"/>
                </a:rPr>
                <a:t>lán</a:t>
              </a:r>
              <a:r>
                <a:rPr lang="zh-CN" altLang="en-US" sz="3200" b="1">
                  <a:latin typeface="宋体" panose="02010600030101010101" pitchFamily="2" charset="-122"/>
                </a:rPr>
                <a:t>（    ）</a:t>
              </a:r>
              <a:endParaRPr lang="zh-CN" altLang="en-US" sz="3200" b="1">
                <a:latin typeface="宋体" panose="02010600030101010101" pitchFamily="2" charset="-122"/>
              </a:endParaRPr>
            </a:p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en-US" altLang="zh-CN" sz="3200" b="1">
                  <a:latin typeface="宋体" panose="02010600030101010101" pitchFamily="2" charset="-122"/>
                </a:rPr>
                <a:t>nán</a:t>
              </a:r>
              <a:r>
                <a:rPr lang="zh-CN" altLang="en-US" sz="3200" b="1">
                  <a:latin typeface="宋体" panose="02010600030101010101" pitchFamily="2" charset="-122"/>
                </a:rPr>
                <a:t>（    ）</a:t>
              </a:r>
              <a:endParaRPr lang="en-US" altLang="zh-CN" sz="3200" b="1" dirty="0">
                <a:latin typeface="宋体" panose="02010600030101010101" pitchFamily="2" charset="-122"/>
              </a:endParaRPr>
            </a:p>
          </p:txBody>
        </p:sp>
        <p:sp>
          <p:nvSpPr>
            <p:cNvPr id="19" name="左大括号 18"/>
            <p:cNvSpPr/>
            <p:nvPr/>
          </p:nvSpPr>
          <p:spPr>
            <a:xfrm>
              <a:off x="2555800" y="2129253"/>
              <a:ext cx="215890" cy="864784"/>
            </a:xfrm>
            <a:prstGeom prst="leftBrace">
              <a:avLst>
                <a:gd name="adj1" fmla="val 2412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 w="28575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5507038" y="2163763"/>
            <a:ext cx="320675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.</a:t>
            </a:r>
            <a:endParaRPr kumimoji="1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pSp>
        <p:nvGrpSpPr>
          <p:cNvPr id="47112" name="组合 20"/>
          <p:cNvGrpSpPr/>
          <p:nvPr/>
        </p:nvGrpSpPr>
        <p:grpSpPr>
          <a:xfrm>
            <a:off x="1227138" y="3363913"/>
            <a:ext cx="3560762" cy="1349600"/>
            <a:chOff x="1587471" y="1788100"/>
            <a:chExt cx="3560593" cy="1348970"/>
          </a:xfrm>
        </p:grpSpPr>
        <p:sp>
          <p:nvSpPr>
            <p:cNvPr id="47123" name="Text Box 3"/>
            <p:cNvSpPr txBox="1"/>
            <p:nvPr/>
          </p:nvSpPr>
          <p:spPr>
            <a:xfrm>
              <a:off x="1587471" y="2241216"/>
              <a:ext cx="1184329" cy="60478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磨坊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124" name="Text Box 3"/>
            <p:cNvSpPr txBox="1"/>
            <p:nvPr/>
          </p:nvSpPr>
          <p:spPr>
            <a:xfrm>
              <a:off x="2771800" y="1788100"/>
              <a:ext cx="2376264" cy="13489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en-US" altLang="zh-CN" sz="3200" b="1">
                  <a:latin typeface="宋体" panose="02010600030101010101" pitchFamily="2" charset="-122"/>
                </a:rPr>
                <a:t>mò</a:t>
              </a:r>
              <a:r>
                <a:rPr lang="zh-CN" altLang="en-US" sz="3200" b="1">
                  <a:latin typeface="宋体" panose="02010600030101010101" pitchFamily="2" charset="-122"/>
                </a:rPr>
                <a:t>（    ）</a:t>
              </a:r>
              <a:endParaRPr lang="zh-CN" altLang="en-US" sz="3200" b="1">
                <a:latin typeface="宋体" panose="02010600030101010101" pitchFamily="2" charset="-122"/>
              </a:endParaRPr>
            </a:p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en-US" altLang="zh-CN" sz="3200" b="1">
                  <a:latin typeface="宋体" panose="02010600030101010101" pitchFamily="2" charset="-122"/>
                </a:rPr>
                <a:t>mó</a:t>
              </a:r>
              <a:r>
                <a:rPr lang="zh-CN" altLang="en-US" sz="3200" b="1">
                  <a:latin typeface="宋体" panose="02010600030101010101" pitchFamily="2" charset="-122"/>
                </a:rPr>
                <a:t>（    ）</a:t>
              </a:r>
              <a:endParaRPr lang="en-US" altLang="zh-CN" sz="3200" b="1" dirty="0">
                <a:latin typeface="宋体" panose="02010600030101010101" pitchFamily="2" charset="-122"/>
              </a:endParaRPr>
            </a:p>
          </p:txBody>
        </p:sp>
        <p:sp>
          <p:nvSpPr>
            <p:cNvPr id="24" name="左大括号 23"/>
            <p:cNvSpPr/>
            <p:nvPr/>
          </p:nvSpPr>
          <p:spPr>
            <a:xfrm>
              <a:off x="2555800" y="2129253"/>
              <a:ext cx="215890" cy="864784"/>
            </a:xfrm>
            <a:prstGeom prst="leftBrace">
              <a:avLst>
                <a:gd name="adj1" fmla="val 2412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 w="28575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1362075" y="3810000"/>
            <a:ext cx="320675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.</a:t>
            </a:r>
            <a:endParaRPr kumimoji="1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pSp>
        <p:nvGrpSpPr>
          <p:cNvPr id="47114" name="组合 25"/>
          <p:cNvGrpSpPr/>
          <p:nvPr/>
        </p:nvGrpSpPr>
        <p:grpSpPr>
          <a:xfrm>
            <a:off x="4930775" y="3363913"/>
            <a:ext cx="3560763" cy="1349600"/>
            <a:chOff x="1587471" y="1788100"/>
            <a:chExt cx="3560593" cy="1348970"/>
          </a:xfrm>
        </p:grpSpPr>
        <p:sp>
          <p:nvSpPr>
            <p:cNvPr id="47120" name="Text Box 3"/>
            <p:cNvSpPr txBox="1"/>
            <p:nvPr/>
          </p:nvSpPr>
          <p:spPr>
            <a:xfrm>
              <a:off x="1587471" y="2234777"/>
              <a:ext cx="1184329" cy="60478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伯伯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121" name="Text Box 3"/>
            <p:cNvSpPr txBox="1"/>
            <p:nvPr/>
          </p:nvSpPr>
          <p:spPr>
            <a:xfrm>
              <a:off x="2771800" y="1788100"/>
              <a:ext cx="2376264" cy="13489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en-US" altLang="zh-CN" sz="3200" b="1">
                  <a:latin typeface="宋体" panose="02010600030101010101" pitchFamily="2" charset="-122"/>
                </a:rPr>
                <a:t>bó</a:t>
              </a:r>
              <a:r>
                <a:rPr lang="zh-CN" altLang="en-US" sz="3200" b="1">
                  <a:latin typeface="宋体" panose="02010600030101010101" pitchFamily="2" charset="-122"/>
                </a:rPr>
                <a:t>（    ）</a:t>
              </a:r>
              <a:endParaRPr lang="zh-CN" altLang="en-US" sz="3200" b="1">
                <a:latin typeface="宋体" panose="02010600030101010101" pitchFamily="2" charset="-122"/>
              </a:endParaRPr>
            </a:p>
            <a:p>
              <a:pPr eaLnBrk="1" hangingPunct="1">
                <a:lnSpc>
                  <a:spcPct val="120000"/>
                </a:lnSpc>
                <a:spcBef>
                  <a:spcPts val="1200"/>
                </a:spcBef>
              </a:pPr>
              <a:r>
                <a:rPr lang="en-US" altLang="zh-CN" sz="3200" b="1">
                  <a:latin typeface="宋体" panose="02010600030101010101" pitchFamily="2" charset="-122"/>
                </a:rPr>
                <a:t>bái</a:t>
              </a:r>
              <a:r>
                <a:rPr lang="zh-CN" altLang="en-US" sz="3200" b="1">
                  <a:latin typeface="宋体" panose="02010600030101010101" pitchFamily="2" charset="-122"/>
                </a:rPr>
                <a:t>（    ）</a:t>
              </a:r>
              <a:endParaRPr lang="en-US" altLang="zh-CN" sz="3200" b="1" dirty="0">
                <a:latin typeface="宋体" panose="02010600030101010101" pitchFamily="2" charset="-122"/>
              </a:endParaRPr>
            </a:p>
          </p:txBody>
        </p:sp>
        <p:sp>
          <p:nvSpPr>
            <p:cNvPr id="29" name="左大括号 28"/>
            <p:cNvSpPr/>
            <p:nvPr/>
          </p:nvSpPr>
          <p:spPr>
            <a:xfrm>
              <a:off x="2555800" y="2129253"/>
              <a:ext cx="215890" cy="864784"/>
            </a:xfrm>
            <a:prstGeom prst="leftBrace">
              <a:avLst>
                <a:gd name="adj1" fmla="val 2412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 w="28575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5095875" y="3810000"/>
            <a:ext cx="319088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.</a:t>
            </a:r>
            <a:endParaRPr kumimoji="1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1" name="Text Box 6"/>
          <p:cNvSpPr txBox="1"/>
          <p:nvPr/>
        </p:nvSpPr>
        <p:spPr>
          <a:xfrm>
            <a:off x="3379788" y="2413000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000" b="1" dirty="0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 Box 6"/>
          <p:cNvSpPr txBox="1"/>
          <p:nvPr/>
        </p:nvSpPr>
        <p:spPr>
          <a:xfrm>
            <a:off x="7324725" y="2413000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000" b="1" dirty="0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 Box 6"/>
          <p:cNvSpPr txBox="1"/>
          <p:nvPr/>
        </p:nvSpPr>
        <p:spPr>
          <a:xfrm>
            <a:off x="3379788" y="3297238"/>
            <a:ext cx="6985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000" b="1" dirty="0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 Box 6"/>
          <p:cNvSpPr txBox="1"/>
          <p:nvPr/>
        </p:nvSpPr>
        <p:spPr>
          <a:xfrm>
            <a:off x="7116763" y="3297238"/>
            <a:ext cx="700087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b="1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000" b="1" dirty="0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"/>
          <p:cNvSpPr txBox="1"/>
          <p:nvPr/>
        </p:nvSpPr>
        <p:spPr>
          <a:xfrm>
            <a:off x="755650" y="286385"/>
            <a:ext cx="7983855" cy="11957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tx1"/>
                </a:solidFill>
                <a:latin typeface="宋体" panose="02010600030101010101" pitchFamily="2" charset="-122"/>
              </a:rPr>
              <a:t>读了这篇课文，小马过河这个故事告诉我们什么道理？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55650" y="1708150"/>
            <a:ext cx="7561263" cy="2376488"/>
            <a:chOff x="755576" y="1707654"/>
            <a:chExt cx="7560840" cy="2376264"/>
          </a:xfrm>
        </p:grpSpPr>
        <p:sp>
          <p:nvSpPr>
            <p:cNvPr id="36868" name="Text Box 10"/>
            <p:cNvSpPr txBox="1"/>
            <p:nvPr/>
          </p:nvSpPr>
          <p:spPr>
            <a:xfrm>
              <a:off x="899616" y="1707654"/>
              <a:ext cx="7416800" cy="22146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3200" b="1">
                  <a:solidFill>
                    <a:srgbClr val="FFFF00"/>
                  </a:solidFill>
                  <a:latin typeface="Times New Roman" panose="02020603050405020304" pitchFamily="18" charset="0"/>
                </a:rPr>
                <a:t>        遇到困难的事情要自己动脑，主动实践，并想办法克服困难，才能找到解决问题的办法。</a:t>
              </a:r>
              <a:endPara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755576" y="1707654"/>
              <a:ext cx="7560840" cy="2376264"/>
            </a:xfrm>
            <a:prstGeom prst="roundRect">
              <a:avLst/>
            </a:prstGeom>
            <a:noFill/>
            <a:ln w="38100" cmpd="thickThin">
              <a:solidFill>
                <a:srgbClr val="00B050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64465" y="1976755"/>
            <a:ext cx="3961130" cy="3376930"/>
            <a:chOff x="259" y="3113"/>
            <a:chExt cx="6238" cy="5318"/>
          </a:xfrm>
        </p:grpSpPr>
        <p:pic>
          <p:nvPicPr>
            <p:cNvPr id="4" name="图片 3" descr="书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259" y="5077"/>
              <a:ext cx="6239" cy="3355"/>
            </a:xfrm>
            <a:prstGeom prst="rect">
              <a:avLst/>
            </a:prstGeom>
          </p:spPr>
        </p:pic>
        <p:pic>
          <p:nvPicPr>
            <p:cNvPr id="5" name="图片 4" descr="人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flipH="1">
              <a:off x="3041" y="3113"/>
              <a:ext cx="2956" cy="3382"/>
            </a:xfrm>
            <a:prstGeom prst="rect">
              <a:avLst/>
            </a:prstGeom>
          </p:spPr>
        </p:pic>
      </p:grpSp>
      <p:pic>
        <p:nvPicPr>
          <p:cNvPr id="6" name="图片 5" descr="15967675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2025" y="547370"/>
            <a:ext cx="3448050" cy="1798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87388" y="1171575"/>
            <a:ext cx="3762375" cy="1247775"/>
            <a:chOff x="5354657" y="271000"/>
            <a:chExt cx="3691949" cy="937611"/>
          </a:xfrm>
        </p:grpSpPr>
        <p:sp>
          <p:nvSpPr>
            <p:cNvPr id="4" name="圆角矩形标注 3"/>
            <p:cNvSpPr/>
            <p:nvPr/>
          </p:nvSpPr>
          <p:spPr>
            <a:xfrm>
              <a:off x="5364004" y="291279"/>
              <a:ext cx="3618733" cy="917332"/>
            </a:xfrm>
            <a:prstGeom prst="wedgeRoundRectCallout">
              <a:avLst>
                <a:gd name="adj1" fmla="val -4154"/>
                <a:gd name="adj2" fmla="val 79173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444" name="TextBox 4"/>
            <p:cNvSpPr txBox="1"/>
            <p:nvPr/>
          </p:nvSpPr>
          <p:spPr>
            <a:xfrm>
              <a:off x="5354657" y="271000"/>
              <a:ext cx="3691949" cy="8982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你已经长大了，能帮妈妈做点儿事吗？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76825" y="1203325"/>
            <a:ext cx="3455988" cy="1217613"/>
            <a:chOff x="5364088" y="235242"/>
            <a:chExt cx="3456384" cy="1216632"/>
          </a:xfrm>
        </p:grpSpPr>
        <p:sp>
          <p:nvSpPr>
            <p:cNvPr id="8" name="圆角矩形标注 7"/>
            <p:cNvSpPr/>
            <p:nvPr/>
          </p:nvSpPr>
          <p:spPr>
            <a:xfrm>
              <a:off x="5364088" y="235242"/>
              <a:ext cx="3456384" cy="1216632"/>
            </a:xfrm>
            <a:prstGeom prst="wedgeRoundRectCallout">
              <a:avLst>
                <a:gd name="adj1" fmla="val -679"/>
                <a:gd name="adj2" fmla="val 84788"/>
                <a:gd name="adj3" fmla="val 1666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442" name="TextBox 8"/>
            <p:cNvSpPr txBox="1"/>
            <p:nvPr/>
          </p:nvSpPr>
          <p:spPr>
            <a:xfrm>
              <a:off x="5436096" y="307250"/>
              <a:ext cx="3312368" cy="11079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怎么不能？我很愿意帮您做事。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8438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25" y="2500313"/>
            <a:ext cx="1655763" cy="2373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9" name="TextBox 2"/>
          <p:cNvSpPr txBox="1"/>
          <p:nvPr/>
        </p:nvSpPr>
        <p:spPr>
          <a:xfrm>
            <a:off x="395288" y="268288"/>
            <a:ext cx="43418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小马为什么要过河？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440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988" y="2500313"/>
            <a:ext cx="2449512" cy="2506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72000" y="627063"/>
            <a:ext cx="3455988" cy="1725612"/>
            <a:chOff x="5364088" y="235242"/>
            <a:chExt cx="3456384" cy="1726316"/>
          </a:xfrm>
        </p:grpSpPr>
        <p:sp>
          <p:nvSpPr>
            <p:cNvPr id="4" name="圆角矩形标注 3"/>
            <p:cNvSpPr/>
            <p:nvPr/>
          </p:nvSpPr>
          <p:spPr>
            <a:xfrm>
              <a:off x="5364088" y="235242"/>
              <a:ext cx="3456384" cy="1726316"/>
            </a:xfrm>
            <a:prstGeom prst="wedgeRoundRectCallout">
              <a:avLst>
                <a:gd name="adj1" fmla="val -72595"/>
                <a:gd name="adj2" fmla="val 37564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496" name="TextBox 4"/>
            <p:cNvSpPr txBox="1"/>
            <p:nvPr/>
          </p:nvSpPr>
          <p:spPr>
            <a:xfrm>
              <a:off x="5436096" y="307250"/>
              <a:ext cx="3312368" cy="165122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那好啊，你把这半口袋麦子驮到磨坊去吧。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6227763" y="1274763"/>
            <a:ext cx="1584325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706938" y="1779588"/>
            <a:ext cx="3095625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06938" y="2314575"/>
            <a:ext cx="1700213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7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1423988"/>
            <a:ext cx="3086100" cy="3162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5049838" y="1779588"/>
            <a:ext cx="596900" cy="568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坊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课题图1"/>
          <p:cNvPicPr>
            <a:picLocks noChangeAspect="1"/>
          </p:cNvPicPr>
          <p:nvPr/>
        </p:nvPicPr>
        <p:blipFill>
          <a:blip r:embed="rId1"/>
          <a:srcRect l="291" r="26352" b="20540"/>
          <a:stretch>
            <a:fillRect/>
          </a:stretch>
        </p:blipFill>
        <p:spPr>
          <a:xfrm>
            <a:off x="0" y="0"/>
            <a:ext cx="9144000" cy="5157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标注 1"/>
          <p:cNvSpPr/>
          <p:nvPr/>
        </p:nvSpPr>
        <p:spPr>
          <a:xfrm>
            <a:off x="6396355" y="1541780"/>
            <a:ext cx="2085975" cy="1214120"/>
          </a:xfrm>
          <a:prstGeom prst="wedgeRectCallout">
            <a:avLst>
              <a:gd name="adj1" fmla="val -84642"/>
              <a:gd name="adj2" fmla="val -3216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solidFill>
                  <a:schemeClr val="tx1"/>
                </a:solidFill>
              </a:rPr>
              <a:t>我能不能过去呢？如果妈妈在身边，问问她该怎么办，那多好啊！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674745" y="2048510"/>
            <a:ext cx="1422400" cy="12769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8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20840" y="1637665"/>
            <a:ext cx="2207260" cy="14782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9"/>
          <p:cNvSpPr txBox="1"/>
          <p:nvPr/>
        </p:nvSpPr>
        <p:spPr>
          <a:xfrm>
            <a:off x="4424363" y="-547687"/>
            <a:ext cx="1184275" cy="307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文本框 35"/>
          <p:cNvSpPr txBox="1"/>
          <p:nvPr/>
        </p:nvSpPr>
        <p:spPr>
          <a:xfrm>
            <a:off x="-2243137" y="3013075"/>
            <a:ext cx="403225" cy="30777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23563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6300" y="2843213"/>
            <a:ext cx="401638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4" name="文本框 51"/>
          <p:cNvSpPr txBox="1"/>
          <p:nvPr/>
        </p:nvSpPr>
        <p:spPr>
          <a:xfrm rot="-1160763">
            <a:off x="1891957" y="-468813"/>
            <a:ext cx="202299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1" name="文本框 50"/>
          <p:cNvSpPr txBox="1">
            <a:spLocks noChangeArrowheads="1"/>
          </p:cNvSpPr>
          <p:nvPr/>
        </p:nvSpPr>
        <p:spPr bwMode="auto">
          <a:xfrm rot="1480325">
            <a:off x="6495707" y="-449763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文本框 46"/>
          <p:cNvSpPr txBox="1">
            <a:spLocks noChangeArrowheads="1"/>
          </p:cNvSpPr>
          <p:nvPr/>
        </p:nvSpPr>
        <p:spPr bwMode="auto">
          <a:xfrm rot="21429897">
            <a:off x="-2084730" y="1728287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567" name="文本框 32"/>
          <p:cNvSpPr txBox="1"/>
          <p:nvPr/>
        </p:nvSpPr>
        <p:spPr>
          <a:xfrm rot="-880739">
            <a:off x="-2143468" y="5522412"/>
            <a:ext cx="202299" cy="16927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5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endParaRPr lang="zh-CN" altLang="zh-CN" sz="5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4" name="文本框 47"/>
          <p:cNvSpPr txBox="1">
            <a:spLocks noChangeArrowheads="1"/>
          </p:cNvSpPr>
          <p:nvPr/>
        </p:nvSpPr>
        <p:spPr bwMode="auto">
          <a:xfrm rot="18143362">
            <a:off x="11141526" y="5234280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文本框 45"/>
          <p:cNvSpPr txBox="1">
            <a:spLocks noChangeArrowheads="1"/>
          </p:cNvSpPr>
          <p:nvPr/>
        </p:nvSpPr>
        <p:spPr bwMode="auto">
          <a:xfrm rot="17097278">
            <a:off x="11082788" y="2138655"/>
            <a:ext cx="20229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5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sz="5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椭圆形标注 1"/>
          <p:cNvSpPr/>
          <p:nvPr/>
        </p:nvSpPr>
        <p:spPr>
          <a:xfrm>
            <a:off x="3256915" y="1073785"/>
            <a:ext cx="2573655" cy="883285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/>
              <a:t>牛伯伯，请您告诉我，这条河，我能蹚过去吗？</a:t>
            </a:r>
            <a:endParaRPr lang="zh-CN" altLang="en-US"/>
          </a:p>
        </p:txBody>
      </p:sp>
      <p:sp>
        <p:nvSpPr>
          <p:cNvPr id="4" name="圆角矩形标注 3"/>
          <p:cNvSpPr/>
          <p:nvPr/>
        </p:nvSpPr>
        <p:spPr>
          <a:xfrm>
            <a:off x="6331585" y="1026160"/>
            <a:ext cx="1861185" cy="611505"/>
          </a:xfrm>
          <a:prstGeom prst="wedgeRoundRectCallout">
            <a:avLst>
              <a:gd name="adj1" fmla="val -2371"/>
              <a:gd name="adj2" fmla="val 9143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/>
              <a:t>水很浅，刚没小腿，能蹚过去。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78243" y="460058"/>
            <a:ext cx="3930650" cy="1223962"/>
            <a:chOff x="5364087" y="235242"/>
            <a:chExt cx="3931597" cy="1224065"/>
          </a:xfrm>
        </p:grpSpPr>
        <p:sp>
          <p:nvSpPr>
            <p:cNvPr id="3" name="圆角矩形标注 2"/>
            <p:cNvSpPr/>
            <p:nvPr/>
          </p:nvSpPr>
          <p:spPr>
            <a:xfrm>
              <a:off x="5364087" y="235242"/>
              <a:ext cx="3931597" cy="1224065"/>
            </a:xfrm>
            <a:prstGeom prst="wedgeRoundRectCallout">
              <a:avLst>
                <a:gd name="adj1" fmla="val -37128"/>
                <a:gd name="adj2" fmla="val 83809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590" name="TextBox 3"/>
            <p:cNvSpPr txBox="1"/>
            <p:nvPr/>
          </p:nvSpPr>
          <p:spPr>
            <a:xfrm>
              <a:off x="5436096" y="307250"/>
              <a:ext cx="3859588" cy="11096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小马！别过河，别过河，你会淹死的！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507038" y="531813"/>
            <a:ext cx="2089150" cy="639762"/>
            <a:chOff x="5364088" y="235242"/>
            <a:chExt cx="2088232" cy="640414"/>
          </a:xfrm>
        </p:grpSpPr>
        <p:sp>
          <p:nvSpPr>
            <p:cNvPr id="6" name="圆角矩形标注 5"/>
            <p:cNvSpPr/>
            <p:nvPr/>
          </p:nvSpPr>
          <p:spPr>
            <a:xfrm>
              <a:off x="5364088" y="235242"/>
              <a:ext cx="2088232" cy="630879"/>
            </a:xfrm>
            <a:prstGeom prst="wedgeRoundRectCallout">
              <a:avLst>
                <a:gd name="adj1" fmla="val 8159"/>
                <a:gd name="adj2" fmla="val 90611"/>
                <a:gd name="adj3" fmla="val 1666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588" name="TextBox 6"/>
            <p:cNvSpPr txBox="1"/>
            <p:nvPr/>
          </p:nvSpPr>
          <p:spPr>
            <a:xfrm>
              <a:off x="5436096" y="307250"/>
              <a:ext cx="1872208" cy="5684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水很深吗？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89188" y="3181350"/>
            <a:ext cx="4054475" cy="1656545"/>
            <a:chOff x="5148064" y="268794"/>
            <a:chExt cx="4056075" cy="1657344"/>
          </a:xfrm>
        </p:grpSpPr>
        <p:sp>
          <p:nvSpPr>
            <p:cNvPr id="9" name="圆角矩形标注 8"/>
            <p:cNvSpPr/>
            <p:nvPr/>
          </p:nvSpPr>
          <p:spPr>
            <a:xfrm>
              <a:off x="5148064" y="268794"/>
              <a:ext cx="3984609" cy="1654973"/>
            </a:xfrm>
            <a:prstGeom prst="wedgeRoundRectCallout">
              <a:avLst>
                <a:gd name="adj1" fmla="val -58791"/>
                <a:gd name="adj2" fmla="val -50040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586" name="TextBox 9"/>
            <p:cNvSpPr txBox="1"/>
            <p:nvPr/>
          </p:nvSpPr>
          <p:spPr>
            <a:xfrm>
              <a:off x="5220071" y="274120"/>
              <a:ext cx="3984068" cy="165201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</a:pPr>
              <a:r>
                <a:rPr lang="zh-CN" altLang="en-US" sz="32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深得很哩！昨天，我的一个伙伴就是掉在这条河里淹死的！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4581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9697" y="1458595"/>
            <a:ext cx="1841500" cy="180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2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713" y="1257300"/>
            <a:ext cx="1914525" cy="2744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5" name="TextBox 15"/>
          <p:cNvSpPr txBox="1">
            <a:spLocks noChangeArrowheads="1"/>
          </p:cNvSpPr>
          <p:nvPr/>
        </p:nvSpPr>
        <p:spPr bwMode="auto">
          <a:xfrm>
            <a:off x="4498340" y="2569210"/>
            <a:ext cx="3268345" cy="39878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defRPr sz="3200" b="1">
                <a:solidFill>
                  <a:srgbClr val="FF00FF"/>
                </a:solidFill>
                <a:latin typeface="+mj-ea"/>
                <a:ea typeface="+mj-ea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唉！还是回家问问妈妈吧！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5175" y="596900"/>
            <a:ext cx="2532063" cy="1079500"/>
            <a:chOff x="5364088" y="235664"/>
            <a:chExt cx="2532315" cy="1079092"/>
          </a:xfrm>
        </p:grpSpPr>
        <p:sp>
          <p:nvSpPr>
            <p:cNvPr id="3" name="圆角矩形标注 2"/>
            <p:cNvSpPr/>
            <p:nvPr/>
          </p:nvSpPr>
          <p:spPr>
            <a:xfrm>
              <a:off x="5364088" y="235664"/>
              <a:ext cx="2532315" cy="1079092"/>
            </a:xfrm>
            <a:prstGeom prst="wedgeRoundRectCallout">
              <a:avLst>
                <a:gd name="adj1" fmla="val -1919"/>
                <a:gd name="adj2" fmla="val 88632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705" name="TextBox 3"/>
            <p:cNvSpPr txBox="1"/>
            <p:nvPr/>
          </p:nvSpPr>
          <p:spPr>
            <a:xfrm>
              <a:off x="5482895" y="434344"/>
              <a:ext cx="2294899" cy="6045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怎么回来啦？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67175" y="700088"/>
            <a:ext cx="4538979" cy="1943100"/>
            <a:chOff x="5364088" y="235241"/>
            <a:chExt cx="4537368" cy="1944629"/>
          </a:xfrm>
        </p:grpSpPr>
        <p:sp>
          <p:nvSpPr>
            <p:cNvPr id="6" name="圆角矩形标注 5"/>
            <p:cNvSpPr/>
            <p:nvPr/>
          </p:nvSpPr>
          <p:spPr>
            <a:xfrm>
              <a:off x="5364088" y="235241"/>
              <a:ext cx="4537052" cy="1944629"/>
            </a:xfrm>
            <a:prstGeom prst="wedgeRoundRectCallout">
              <a:avLst>
                <a:gd name="adj1" fmla="val -11658"/>
                <a:gd name="adj2" fmla="val 63335"/>
                <a:gd name="adj3" fmla="val 1666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703" name="TextBox 6"/>
            <p:cNvSpPr txBox="1"/>
            <p:nvPr/>
          </p:nvSpPr>
          <p:spPr>
            <a:xfrm>
              <a:off x="6003940" y="570785"/>
              <a:ext cx="3897516" cy="119665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一条河挡住了去路，我</a:t>
              </a: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我过不去。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9700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736725"/>
            <a:ext cx="2936875" cy="3008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1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063" y="2600325"/>
            <a:ext cx="1774825" cy="2543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5175" y="555625"/>
            <a:ext cx="2532063" cy="1195712"/>
            <a:chOff x="5364088" y="194405"/>
            <a:chExt cx="2532315" cy="1195260"/>
          </a:xfrm>
        </p:grpSpPr>
        <p:sp>
          <p:nvSpPr>
            <p:cNvPr id="3" name="圆角矩形标注 2"/>
            <p:cNvSpPr/>
            <p:nvPr/>
          </p:nvSpPr>
          <p:spPr>
            <a:xfrm>
              <a:off x="5364088" y="235664"/>
              <a:ext cx="2532315" cy="1079092"/>
            </a:xfrm>
            <a:prstGeom prst="wedgeRoundRectCallout">
              <a:avLst>
                <a:gd name="adj1" fmla="val -1919"/>
                <a:gd name="adj2" fmla="val 88632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705" name="TextBox 3"/>
            <p:cNvSpPr txBox="1"/>
            <p:nvPr/>
          </p:nvSpPr>
          <p:spPr>
            <a:xfrm>
              <a:off x="5570534" y="194405"/>
              <a:ext cx="2294899" cy="119526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那条河不是很浅吗？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67175" y="700088"/>
            <a:ext cx="4538663" cy="1943100"/>
            <a:chOff x="5364088" y="235241"/>
            <a:chExt cx="4537052" cy="1944629"/>
          </a:xfrm>
        </p:grpSpPr>
        <p:sp>
          <p:nvSpPr>
            <p:cNvPr id="6" name="圆角矩形标注 5"/>
            <p:cNvSpPr/>
            <p:nvPr/>
          </p:nvSpPr>
          <p:spPr>
            <a:xfrm>
              <a:off x="5364088" y="235241"/>
              <a:ext cx="4537052" cy="1944629"/>
            </a:xfrm>
            <a:prstGeom prst="wedgeRoundRectCallout">
              <a:avLst>
                <a:gd name="adj1" fmla="val -11658"/>
                <a:gd name="adj2" fmla="val 63335"/>
                <a:gd name="adj3" fmla="val 1666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703" name="TextBox 6"/>
            <p:cNvSpPr txBox="1"/>
            <p:nvPr/>
          </p:nvSpPr>
          <p:spPr>
            <a:xfrm>
              <a:off x="5436729" y="307480"/>
              <a:ext cx="4464411" cy="178804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是啊！牛伯伯也这么说。可是松鼠说河水很深，还淹死过他的伙伴呢！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9700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736725"/>
            <a:ext cx="2936875" cy="3008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1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063" y="2600325"/>
            <a:ext cx="1774825" cy="2543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27088" y="182563"/>
            <a:ext cx="3663950" cy="1786643"/>
            <a:chOff x="5364088" y="193535"/>
            <a:chExt cx="3664422" cy="1787254"/>
          </a:xfrm>
        </p:grpSpPr>
        <p:sp>
          <p:nvSpPr>
            <p:cNvPr id="3" name="圆角矩形标注 2"/>
            <p:cNvSpPr/>
            <p:nvPr/>
          </p:nvSpPr>
          <p:spPr>
            <a:xfrm>
              <a:off x="5364088" y="234824"/>
              <a:ext cx="3540581" cy="1656328"/>
            </a:xfrm>
            <a:prstGeom prst="wedgeRoundRectCallout">
              <a:avLst>
                <a:gd name="adj1" fmla="val 21655"/>
                <a:gd name="adj2" fmla="val 67067"/>
                <a:gd name="adj3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681" name="TextBox 3"/>
            <p:cNvSpPr txBox="1">
              <a:spLocks noChangeArrowheads="1"/>
            </p:cNvSpPr>
            <p:nvPr/>
          </p:nvSpPr>
          <p:spPr bwMode="auto">
            <a:xfrm>
              <a:off x="5416075" y="193535"/>
              <a:ext cx="3612435" cy="1787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那么河水到底是深还是浅呢？你仔细想过他们的话吗？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19700" y="1492250"/>
            <a:ext cx="2900363" cy="671513"/>
            <a:chOff x="5364088" y="235242"/>
            <a:chExt cx="2900841" cy="672172"/>
          </a:xfrm>
        </p:grpSpPr>
        <p:sp>
          <p:nvSpPr>
            <p:cNvPr id="6" name="圆角矩形标注 5"/>
            <p:cNvSpPr/>
            <p:nvPr/>
          </p:nvSpPr>
          <p:spPr>
            <a:xfrm>
              <a:off x="5364088" y="235242"/>
              <a:ext cx="2900841" cy="672172"/>
            </a:xfrm>
            <a:prstGeom prst="wedgeRoundRectCallout">
              <a:avLst>
                <a:gd name="adj1" fmla="val -25625"/>
                <a:gd name="adj2" fmla="val 73792"/>
                <a:gd name="adj3" fmla="val 1666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728" name="TextBox 6"/>
            <p:cNvSpPr txBox="1"/>
            <p:nvPr/>
          </p:nvSpPr>
          <p:spPr>
            <a:xfrm>
              <a:off x="5436096" y="307250"/>
              <a:ext cx="2828833" cy="56840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没</a:t>
              </a: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没想过。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072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350" y="1995488"/>
            <a:ext cx="2808288" cy="2874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5600" y="2284413"/>
            <a:ext cx="1774825" cy="2543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2959,&quot;width&quot;:5503}"/>
</p:tagLst>
</file>

<file path=ppt/tags/tag2.xml><?xml version="1.0" encoding="utf-8"?>
<p:tagLst xmlns:p="http://schemas.openxmlformats.org/presentationml/2006/main">
  <p:tag name="KSO_WM_UNIT_PLACING_PICTURE_USER_VIEWPORT" val="{&quot;height&quot;:15840,&quot;width&quot;:9705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929</Words>
  <Application>WPS 演示</Application>
  <PresentationFormat>全屏显示(16:9)</PresentationFormat>
  <Paragraphs>184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楷体</vt:lpstr>
      <vt:lpstr>黑体</vt:lpstr>
      <vt:lpstr>等线</vt:lpstr>
      <vt:lpstr>Times New Roman</vt:lpstr>
      <vt:lpstr>微软雅黑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547</cp:revision>
  <dcterms:created xsi:type="dcterms:W3CDTF">2016-10-29T08:56:00Z</dcterms:created>
  <dcterms:modified xsi:type="dcterms:W3CDTF">2021-08-05T13:15:21Z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